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70" r:id="rId5"/>
    <p:sldId id="271" r:id="rId6"/>
    <p:sldId id="259" r:id="rId7"/>
    <p:sldId id="261" r:id="rId8"/>
    <p:sldId id="260" r:id="rId9"/>
    <p:sldId id="262" r:id="rId10"/>
    <p:sldId id="263" r:id="rId11"/>
    <p:sldId id="272" r:id="rId12"/>
    <p:sldId id="269" r:id="rId13"/>
    <p:sldId id="264" r:id="rId14"/>
    <p:sldId id="273" r:id="rId15"/>
    <p:sldId id="265" r:id="rId16"/>
    <p:sldId id="274" r:id="rId17"/>
    <p:sldId id="266" r:id="rId18"/>
    <p:sldId id="275" r:id="rId19"/>
    <p:sldId id="268" r:id="rId20"/>
    <p:sldId id="276" r:id="rId21"/>
    <p:sldId id="277" r:id="rId22"/>
    <p:sldId id="279"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41" autoAdjust="0"/>
  </p:normalViewPr>
  <p:slideViewPr>
    <p:cSldViewPr snapToGrid="0">
      <p:cViewPr varScale="1">
        <p:scale>
          <a:sx n="95" d="100"/>
          <a:sy n="95" d="100"/>
        </p:scale>
        <p:origin x="11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jpg>
</file>

<file path=ppt/media/image15.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9/20/2016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9/20/2016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9/20/2016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9/20/2016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9/20/2016</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9/20/2016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9/20/2016</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891208"/>
            <a:ext cx="8825658" cy="2384729"/>
          </a:xfrm>
        </p:spPr>
        <p:txBody>
          <a:bodyPr/>
          <a:lstStyle/>
          <a:p>
            <a:r>
              <a:rPr lang="en-IN" sz="4800" dirty="0" smtClean="0"/>
              <a:t>Census Data Analysis using Big Data Technology</a:t>
            </a:r>
            <a:endParaRPr lang="en-IN" sz="4800" dirty="0"/>
          </a:p>
        </p:txBody>
      </p:sp>
      <p:sp>
        <p:nvSpPr>
          <p:cNvPr id="3" name="Subtitle 2"/>
          <p:cNvSpPr>
            <a:spLocks noGrp="1"/>
          </p:cNvSpPr>
          <p:nvPr>
            <p:ph type="subTitle" idx="1"/>
          </p:nvPr>
        </p:nvSpPr>
        <p:spPr/>
        <p:txBody>
          <a:bodyPr/>
          <a:lstStyle/>
          <a:p>
            <a:r>
              <a:rPr lang="en-IN" dirty="0" smtClean="0"/>
              <a:t>prepared by:- Annu Sharma</a:t>
            </a:r>
            <a:endParaRPr lang="en-IN" dirty="0"/>
          </a:p>
        </p:txBody>
      </p:sp>
    </p:spTree>
    <p:extLst>
      <p:ext uri="{BB962C8B-B14F-4D97-AF65-F5344CB8AC3E}">
        <p14:creationId xmlns:p14="http://schemas.microsoft.com/office/powerpoint/2010/main" val="3365813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a:t>Project </a:t>
            </a:r>
            <a:r>
              <a:rPr lang="en-IN" dirty="0" smtClean="0"/>
              <a:t>Outline Cont..</a:t>
            </a:r>
            <a:endParaRPr lang="en-IN" dirty="0"/>
          </a:p>
        </p:txBody>
      </p:sp>
      <p:sp>
        <p:nvSpPr>
          <p:cNvPr id="3" name="Content Placeholder 2"/>
          <p:cNvSpPr>
            <a:spLocks noGrp="1"/>
          </p:cNvSpPr>
          <p:nvPr>
            <p:ph idx="1"/>
          </p:nvPr>
        </p:nvSpPr>
        <p:spPr/>
        <p:txBody>
          <a:bodyPr>
            <a:normAutofit fontScale="92500" lnSpcReduction="10000"/>
          </a:bodyPr>
          <a:lstStyle/>
          <a:p>
            <a:r>
              <a:rPr lang="en-IN" dirty="0" smtClean="0"/>
              <a:t> In this </a:t>
            </a:r>
            <a:r>
              <a:rPr lang="en-IN" sz="2100" dirty="0"/>
              <a:t>project we are aims at using the Hadoop ecosystem to Analyse a Census Data. The data is accepted from user based upon their choice. The raw data is provided in the form of </a:t>
            </a:r>
            <a:r>
              <a:rPr lang="en-IN" sz="2100" dirty="0" err="1"/>
              <a:t>Json</a:t>
            </a:r>
            <a:r>
              <a:rPr lang="en-IN" sz="2100" dirty="0"/>
              <a:t> logs. Supporting data is also maintained using MySQL database. The Hadoop Ecosystem is used to work upon the big data extracted from the </a:t>
            </a:r>
            <a:r>
              <a:rPr lang="en-IN" sz="2100" dirty="0" err="1"/>
              <a:t>Json</a:t>
            </a:r>
            <a:r>
              <a:rPr lang="en-IN" sz="2100" dirty="0"/>
              <a:t> log files and MySQL database together and extract substantial amount of information like the country’s Literacy Rate, Orphan percentage, Average Income, Taxpayers details, Male &amp; Female Ratio. </a:t>
            </a:r>
          </a:p>
          <a:p>
            <a:r>
              <a:rPr lang="en-IN" sz="2100" dirty="0"/>
              <a:t>The complete process includes data import from server logs to HDFS using Flume and cleaning up of this data using Hive. Also master data for age group mapping will be downloaded using </a:t>
            </a:r>
            <a:r>
              <a:rPr lang="en-IN" sz="2100" dirty="0" err="1"/>
              <a:t>Sqoop</a:t>
            </a:r>
            <a:r>
              <a:rPr lang="en-IN" sz="2100" dirty="0"/>
              <a:t> from MySQL. The final steps would be generating reports using core MapReduce jobs using Distributed Cache and Map-Side / Reduce-Side Join, PIG Latin design pattern.</a:t>
            </a:r>
          </a:p>
        </p:txBody>
      </p:sp>
    </p:spTree>
    <p:extLst>
      <p:ext uri="{BB962C8B-B14F-4D97-AF65-F5344CB8AC3E}">
        <p14:creationId xmlns:p14="http://schemas.microsoft.com/office/powerpoint/2010/main" val="5081064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Architectural Diagram</a:t>
            </a:r>
            <a:endParaRPr lang="en-IN" dirty="0"/>
          </a:p>
        </p:txBody>
      </p:sp>
      <p:pic>
        <p:nvPicPr>
          <p:cNvPr id="5" name="Picture 4"/>
          <p:cNvPicPr/>
          <p:nvPr/>
        </p:nvPicPr>
        <p:blipFill rotWithShape="1">
          <a:blip r:embed="rId2"/>
          <a:srcRect l="16619" t="20563" r="15577" b="13256"/>
          <a:stretch/>
        </p:blipFill>
        <p:spPr bwMode="auto">
          <a:xfrm>
            <a:off x="1187062" y="1916927"/>
            <a:ext cx="8863772" cy="407835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474249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Hardware &amp; software Requirement</a:t>
            </a:r>
            <a:endParaRPr lang="en-IN" dirty="0"/>
          </a:p>
        </p:txBody>
      </p:sp>
      <p:sp>
        <p:nvSpPr>
          <p:cNvPr id="3" name="Content Placeholder 2"/>
          <p:cNvSpPr>
            <a:spLocks noGrp="1"/>
          </p:cNvSpPr>
          <p:nvPr>
            <p:ph idx="1"/>
          </p:nvPr>
        </p:nvSpPr>
        <p:spPr/>
        <p:txBody>
          <a:bodyPr>
            <a:normAutofit/>
          </a:bodyPr>
          <a:lstStyle/>
          <a:p>
            <a:r>
              <a:rPr lang="en-IN" dirty="0" smtClean="0"/>
              <a:t>Hardware :-</a:t>
            </a:r>
          </a:p>
          <a:p>
            <a:pPr lvl="1"/>
            <a:r>
              <a:rPr lang="en-IN" dirty="0" smtClean="0"/>
              <a:t>8 GB Ram</a:t>
            </a:r>
          </a:p>
          <a:p>
            <a:pPr lvl="1"/>
            <a:r>
              <a:rPr lang="en-IN" dirty="0" smtClean="0"/>
              <a:t>Quad Core Processor</a:t>
            </a:r>
          </a:p>
          <a:p>
            <a:pPr lvl="1"/>
            <a:r>
              <a:rPr lang="en-IN" dirty="0"/>
              <a:t>1</a:t>
            </a:r>
            <a:r>
              <a:rPr lang="en-IN" dirty="0" smtClean="0"/>
              <a:t>00 GB HD</a:t>
            </a:r>
          </a:p>
          <a:p>
            <a:r>
              <a:rPr lang="en-IN" dirty="0" smtClean="0"/>
              <a:t>Software :-</a:t>
            </a:r>
          </a:p>
          <a:p>
            <a:pPr lvl="1"/>
            <a:r>
              <a:rPr lang="en-IN" dirty="0" smtClean="0"/>
              <a:t>Virtual Box</a:t>
            </a:r>
          </a:p>
          <a:p>
            <a:pPr lvl="1"/>
            <a:r>
              <a:rPr lang="en-IN" dirty="0" smtClean="0"/>
              <a:t>Ubuntu &amp; Cloudera virtual .ova file</a:t>
            </a:r>
          </a:p>
          <a:p>
            <a:pPr lvl="1"/>
            <a:r>
              <a:rPr lang="en-IN" dirty="0" smtClean="0"/>
              <a:t>Hadoop , HDFS, PIG, Hive, Scoop, Flume, MySQL, Java, </a:t>
            </a:r>
            <a:r>
              <a:rPr lang="en-IN" dirty="0" err="1" smtClean="0"/>
              <a:t>TomCat</a:t>
            </a:r>
            <a:endParaRPr lang="en-IN" dirty="0" smtClean="0"/>
          </a:p>
        </p:txBody>
      </p:sp>
    </p:spTree>
    <p:extLst>
      <p:ext uri="{BB962C8B-B14F-4D97-AF65-F5344CB8AC3E}">
        <p14:creationId xmlns:p14="http://schemas.microsoft.com/office/powerpoint/2010/main" val="12248154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1 : Educational Analysis</a:t>
            </a:r>
            <a:r>
              <a:rPr lang="en-IN" dirty="0"/>
              <a:t/>
            </a:r>
            <a:br>
              <a:rPr lang="en-IN" dirty="0"/>
            </a:br>
            <a:endParaRPr lang="en-IN" dirty="0"/>
          </a:p>
        </p:txBody>
      </p:sp>
      <p:sp>
        <p:nvSpPr>
          <p:cNvPr id="3" name="Content Placeholder 2"/>
          <p:cNvSpPr>
            <a:spLocks noGrp="1"/>
          </p:cNvSpPr>
          <p:nvPr>
            <p:ph idx="1"/>
          </p:nvPr>
        </p:nvSpPr>
        <p:spPr/>
        <p:txBody>
          <a:bodyPr/>
          <a:lstStyle/>
          <a:p>
            <a:r>
              <a:rPr lang="en-IN" b="1" dirty="0" smtClean="0"/>
              <a:t>Task </a:t>
            </a:r>
            <a:r>
              <a:rPr lang="en-IN" b="1" dirty="0"/>
              <a:t>1 : Calculate :</a:t>
            </a:r>
            <a:endParaRPr lang="en-IN" dirty="0"/>
          </a:p>
          <a:p>
            <a:pPr lvl="1"/>
            <a:r>
              <a:rPr lang="en-IN" b="1" dirty="0"/>
              <a:t>Education Qualification Count : Sub-grouped by Gender</a:t>
            </a:r>
            <a:endParaRPr lang="en-IN" dirty="0"/>
          </a:p>
          <a:p>
            <a:pPr lvl="1"/>
            <a:r>
              <a:rPr lang="en-IN" b="1" dirty="0"/>
              <a:t>Education Qualification Count based on Employment</a:t>
            </a:r>
            <a:endParaRPr lang="en-IN" dirty="0"/>
          </a:p>
          <a:p>
            <a:pPr lvl="1"/>
            <a:r>
              <a:rPr lang="en-IN" b="1" dirty="0"/>
              <a:t>Calculate Sex Ratio (Male : Female)</a:t>
            </a:r>
            <a:endParaRPr lang="en-IN" dirty="0"/>
          </a:p>
          <a:p>
            <a:endParaRPr lang="en-IN" dirty="0"/>
          </a:p>
          <a:p>
            <a:pPr lvl="0"/>
            <a:r>
              <a:rPr lang="en-IN" b="1" i="1" dirty="0"/>
              <a:t>No Supporting Table Required</a:t>
            </a:r>
            <a:endParaRPr lang="en-IN" dirty="0"/>
          </a:p>
        </p:txBody>
      </p:sp>
    </p:spTree>
    <p:extLst>
      <p:ext uri="{BB962C8B-B14F-4D97-AF65-F5344CB8AC3E}">
        <p14:creationId xmlns:p14="http://schemas.microsoft.com/office/powerpoint/2010/main" val="32081419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1 : Educational Analysis</a:t>
            </a:r>
            <a:endParaRPr lang="en-IN" dirty="0"/>
          </a:p>
        </p:txBody>
      </p:sp>
      <p:sp>
        <p:nvSpPr>
          <p:cNvPr id="3" name="Content Placeholder 2"/>
          <p:cNvSpPr>
            <a:spLocks noGrp="1"/>
          </p:cNvSpPr>
          <p:nvPr>
            <p:ph idx="1"/>
          </p:nvPr>
        </p:nvSpPr>
        <p:spPr/>
        <p:txBody>
          <a:bodyPr>
            <a:normAutofit fontScale="85000" lnSpcReduction="20000"/>
          </a:bodyPr>
          <a:lstStyle/>
          <a:p>
            <a:r>
              <a:rPr lang="en-IN" dirty="0" smtClean="0"/>
              <a:t>Final Output</a:t>
            </a:r>
          </a:p>
          <a:p>
            <a:pPr lvl="1"/>
            <a:r>
              <a:rPr lang="en-IN" dirty="0"/>
              <a:t>Task1</a:t>
            </a:r>
          </a:p>
          <a:p>
            <a:pPr lvl="2"/>
            <a:r>
              <a:rPr lang="en-IN" sz="1800" dirty="0"/>
              <a:t>( Children, Male,228</a:t>
            </a:r>
            <a:r>
              <a:rPr lang="en-IN" sz="1800" dirty="0"/>
              <a:t>)</a:t>
            </a:r>
          </a:p>
          <a:p>
            <a:pPr lvl="2"/>
            <a:r>
              <a:rPr lang="en-IN" sz="1800" dirty="0"/>
              <a:t>( </a:t>
            </a:r>
            <a:r>
              <a:rPr lang="en-IN" sz="1800" dirty="0"/>
              <a:t>Children, Female,224</a:t>
            </a:r>
            <a:r>
              <a:rPr lang="en-IN" sz="1800" dirty="0"/>
              <a:t>)</a:t>
            </a:r>
            <a:endParaRPr lang="en-IN" sz="1800" dirty="0"/>
          </a:p>
          <a:p>
            <a:pPr lvl="2"/>
            <a:r>
              <a:rPr lang="en-IN" sz="1800" dirty="0"/>
              <a:t>( </a:t>
            </a:r>
            <a:r>
              <a:rPr lang="en-IN" sz="1800" dirty="0"/>
              <a:t>9th grade, Male,27</a:t>
            </a:r>
            <a:r>
              <a:rPr lang="en-IN" sz="1800" dirty="0"/>
              <a:t>)</a:t>
            </a:r>
          </a:p>
          <a:p>
            <a:pPr lvl="1"/>
            <a:r>
              <a:rPr lang="en-IN" dirty="0"/>
              <a:t>Task2</a:t>
            </a:r>
          </a:p>
          <a:p>
            <a:pPr lvl="2"/>
            <a:r>
              <a:rPr lang="en-IN" sz="1800" dirty="0" smtClean="0"/>
              <a:t>( 9th grade,25)</a:t>
            </a:r>
          </a:p>
          <a:p>
            <a:pPr lvl="2"/>
            <a:r>
              <a:rPr lang="en-IN" sz="1800" dirty="0" smtClean="0"/>
              <a:t>( 10th grade,37)</a:t>
            </a:r>
          </a:p>
          <a:p>
            <a:pPr lvl="2"/>
            <a:r>
              <a:rPr lang="en-IN" sz="1800" dirty="0" smtClean="0"/>
              <a:t>( 11th grade,42)</a:t>
            </a:r>
          </a:p>
          <a:p>
            <a:pPr lvl="2"/>
            <a:r>
              <a:rPr lang="en-IN" sz="1800" dirty="0" smtClean="0"/>
              <a:t>( 5th or 6th grade,12)</a:t>
            </a:r>
          </a:p>
          <a:p>
            <a:pPr lvl="1"/>
            <a:r>
              <a:rPr lang="en-IN" dirty="0" smtClean="0"/>
              <a:t>Task3</a:t>
            </a:r>
          </a:p>
          <a:p>
            <a:pPr lvl="2"/>
            <a:r>
              <a:rPr lang="en-IN" sz="1800" dirty="0" smtClean="0"/>
              <a:t>( </a:t>
            </a:r>
            <a:r>
              <a:rPr lang="en-IN" sz="1800" dirty="0"/>
              <a:t>Male,939)</a:t>
            </a:r>
          </a:p>
          <a:p>
            <a:pPr lvl="2"/>
            <a:r>
              <a:rPr lang="en-IN" sz="1800" dirty="0"/>
              <a:t>( Female,1061)</a:t>
            </a:r>
          </a:p>
          <a:p>
            <a:pPr lvl="2"/>
            <a:endParaRPr lang="en-IN" sz="800" dirty="0"/>
          </a:p>
          <a:p>
            <a:pPr lvl="2"/>
            <a:endParaRPr lang="en-IN" dirty="0" smtClean="0"/>
          </a:p>
          <a:p>
            <a:pPr lvl="1"/>
            <a:endParaRPr lang="en-IN" dirty="0"/>
          </a:p>
        </p:txBody>
      </p:sp>
    </p:spTree>
    <p:extLst>
      <p:ext uri="{BB962C8B-B14F-4D97-AF65-F5344CB8AC3E}">
        <p14:creationId xmlns:p14="http://schemas.microsoft.com/office/powerpoint/2010/main" val="37312632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2 : Financial Analysis</a:t>
            </a:r>
            <a:r>
              <a:rPr lang="en-IN" dirty="0"/>
              <a:t/>
            </a:r>
            <a:br>
              <a:rPr lang="en-IN" dirty="0"/>
            </a:br>
            <a:endParaRPr lang="en-IN" dirty="0"/>
          </a:p>
        </p:txBody>
      </p:sp>
      <p:sp>
        <p:nvSpPr>
          <p:cNvPr id="3" name="Content Placeholder 2"/>
          <p:cNvSpPr>
            <a:spLocks noGrp="1"/>
          </p:cNvSpPr>
          <p:nvPr>
            <p:ph idx="1"/>
          </p:nvPr>
        </p:nvSpPr>
        <p:spPr/>
        <p:txBody>
          <a:bodyPr>
            <a:normAutofit/>
          </a:bodyPr>
          <a:lstStyle/>
          <a:p>
            <a:r>
              <a:rPr lang="en-IN" b="1" dirty="0" smtClean="0"/>
              <a:t>Task </a:t>
            </a:r>
            <a:r>
              <a:rPr lang="en-IN" b="1" dirty="0"/>
              <a:t>1 : Calculate :</a:t>
            </a:r>
            <a:endParaRPr lang="en-IN" dirty="0"/>
          </a:p>
          <a:p>
            <a:pPr lvl="1"/>
            <a:r>
              <a:rPr lang="en-IN" b="1" dirty="0"/>
              <a:t>Tax based Income Generated</a:t>
            </a:r>
            <a:endParaRPr lang="en-IN" dirty="0"/>
          </a:p>
          <a:p>
            <a:pPr lvl="2"/>
            <a:r>
              <a:rPr lang="en-IN" dirty="0"/>
              <a:t>Total Income Generated , Gender wise Total Income Generated </a:t>
            </a:r>
          </a:p>
          <a:p>
            <a:pPr lvl="2"/>
            <a:r>
              <a:rPr lang="en-IN" dirty="0"/>
              <a:t>Total Tax Payers</a:t>
            </a:r>
          </a:p>
          <a:p>
            <a:pPr lvl="2"/>
            <a:r>
              <a:rPr lang="en-IN" dirty="0"/>
              <a:t>Total Tax to be collected</a:t>
            </a:r>
          </a:p>
          <a:p>
            <a:pPr lvl="1"/>
            <a:r>
              <a:rPr lang="en-IN" b="1" dirty="0"/>
              <a:t>Per Capita Income Analysis</a:t>
            </a:r>
            <a:endParaRPr lang="en-IN" dirty="0"/>
          </a:p>
          <a:p>
            <a:pPr lvl="2"/>
            <a:r>
              <a:rPr lang="en-IN" dirty="0"/>
              <a:t>Per Capita Income</a:t>
            </a:r>
          </a:p>
          <a:p>
            <a:pPr lvl="2"/>
            <a:r>
              <a:rPr lang="en-IN" dirty="0"/>
              <a:t>Age Group wise Per Capita Income</a:t>
            </a:r>
          </a:p>
          <a:p>
            <a:pPr lvl="2"/>
            <a:r>
              <a:rPr lang="en-IN" dirty="0"/>
              <a:t>Gender wise Per Capita Income</a:t>
            </a:r>
          </a:p>
          <a:p>
            <a:r>
              <a:rPr lang="en-IN" b="1" dirty="0"/>
              <a:t>Supporting Tables Required : </a:t>
            </a:r>
            <a:endParaRPr lang="en-IN" b="1" dirty="0" smtClean="0"/>
          </a:p>
          <a:p>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166505429"/>
              </p:ext>
            </p:extLst>
          </p:nvPr>
        </p:nvGraphicFramePr>
        <p:xfrm>
          <a:off x="6114526" y="4355591"/>
          <a:ext cx="3872313" cy="1872635"/>
        </p:xfrm>
        <a:graphic>
          <a:graphicData uri="http://schemas.openxmlformats.org/drawingml/2006/table">
            <a:tbl>
              <a:tblPr firstRow="1" firstCol="1" bandRow="1">
                <a:tableStyleId>{5C22544A-7EE6-4342-B048-85BDC9FD1C3A}</a:tableStyleId>
              </a:tblPr>
              <a:tblGrid>
                <a:gridCol w="1437127"/>
                <a:gridCol w="765225"/>
                <a:gridCol w="1669961"/>
              </a:tblGrid>
              <a:tr h="380279">
                <a:tc>
                  <a:txBody>
                    <a:bodyPr/>
                    <a:lstStyle/>
                    <a:p>
                      <a:pPr>
                        <a:lnSpc>
                          <a:spcPct val="115000"/>
                        </a:lnSpc>
                        <a:spcAft>
                          <a:spcPts val="0"/>
                        </a:spcAft>
                      </a:pPr>
                      <a:r>
                        <a:rPr lang="en-IN" sz="1200" dirty="0">
                          <a:effectLst/>
                        </a:rPr>
                        <a:t>Column Name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Column 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Remarks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190139">
                <a:tc>
                  <a:txBody>
                    <a:bodyPr/>
                    <a:lstStyle/>
                    <a:p>
                      <a:pPr>
                        <a:lnSpc>
                          <a:spcPct val="115000"/>
                        </a:lnSpc>
                        <a:spcAft>
                          <a:spcPts val="0"/>
                        </a:spcAft>
                      </a:pPr>
                      <a:r>
                        <a:rPr lang="en-IN" sz="1100" dirty="0" smtClean="0">
                          <a:effectLst/>
                          <a:latin typeface="Calibri" panose="020F0502020204030204" pitchFamily="34" charset="0"/>
                          <a:ea typeface="Calibri" panose="020F0502020204030204" pitchFamily="34" charset="0"/>
                          <a:cs typeface="Times New Roman" panose="02020603050405020304" pitchFamily="18" charset="0"/>
                        </a:rPr>
                        <a:t>Gender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100" dirty="0" smtClean="0">
                          <a:effectLst/>
                          <a:latin typeface="Calibri" panose="020F0502020204030204" pitchFamily="34" charset="0"/>
                          <a:ea typeface="Calibri" panose="020F0502020204030204" pitchFamily="34" charset="0"/>
                          <a:cs typeface="Times New Roman" panose="02020603050405020304" pitchFamily="18" charset="0"/>
                        </a:rPr>
                        <a:t>Varchar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100" dirty="0" smtClean="0">
                          <a:effectLst/>
                          <a:latin typeface="Calibri" panose="020F0502020204030204" pitchFamily="34" charset="0"/>
                          <a:ea typeface="Calibri" panose="020F0502020204030204" pitchFamily="34" charset="0"/>
                          <a:cs typeface="Times New Roman" panose="02020603050405020304" pitchFamily="18" charset="0"/>
                        </a:rPr>
                        <a:t>Store gender info</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380279">
                <a:tc>
                  <a:txBody>
                    <a:bodyPr/>
                    <a:lstStyle/>
                    <a:p>
                      <a:pPr>
                        <a:lnSpc>
                          <a:spcPct val="115000"/>
                        </a:lnSpc>
                        <a:spcAft>
                          <a:spcPts val="0"/>
                        </a:spcAft>
                      </a:pPr>
                      <a:r>
                        <a:rPr lang="en-IN" sz="1200" dirty="0" err="1">
                          <a:effectLst/>
                        </a:rPr>
                        <a:t>minincome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err="1">
                          <a:effectLst/>
                        </a:rPr>
                        <a:t>int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a:effectLst/>
                        </a:rPr>
                        <a:t>Stores min salary of a salary slab</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380279">
                <a:tc>
                  <a:txBody>
                    <a:bodyPr/>
                    <a:lstStyle/>
                    <a:p>
                      <a:pPr>
                        <a:lnSpc>
                          <a:spcPct val="115000"/>
                        </a:lnSpc>
                        <a:spcAft>
                          <a:spcPts val="0"/>
                        </a:spcAft>
                      </a:pPr>
                      <a:r>
                        <a:rPr lang="en-IN" sz="1200" dirty="0" err="1">
                          <a:effectLst/>
                        </a:rPr>
                        <a:t>maxincome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a:effectLst/>
                        </a:rPr>
                        <a:t>Stores max salary of a salary slab</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380279">
                <a:tc>
                  <a:txBody>
                    <a:bodyPr/>
                    <a:lstStyle/>
                    <a:p>
                      <a:pPr>
                        <a:lnSpc>
                          <a:spcPct val="115000"/>
                        </a:lnSpc>
                        <a:spcAft>
                          <a:spcPts val="0"/>
                        </a:spcAft>
                      </a:pPr>
                      <a:r>
                        <a:rPr lang="en-IN" sz="1200">
                          <a:effectLst/>
                        </a:rPr>
                        <a:t>taxper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double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a:effectLst/>
                        </a:rPr>
                        <a:t>Tax (%) for a salary slab</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25268890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2 : Financial Analysis</a:t>
            </a:r>
            <a:endParaRPr lang="en-IN" dirty="0"/>
          </a:p>
        </p:txBody>
      </p:sp>
      <p:sp>
        <p:nvSpPr>
          <p:cNvPr id="3" name="Content Placeholder 2"/>
          <p:cNvSpPr>
            <a:spLocks noGrp="1"/>
          </p:cNvSpPr>
          <p:nvPr>
            <p:ph idx="1"/>
          </p:nvPr>
        </p:nvSpPr>
        <p:spPr/>
        <p:txBody>
          <a:bodyPr>
            <a:normAutofit fontScale="92500" lnSpcReduction="20000"/>
          </a:bodyPr>
          <a:lstStyle/>
          <a:p>
            <a:r>
              <a:rPr lang="en-IN" dirty="0" smtClean="0"/>
              <a:t>Final Output</a:t>
            </a:r>
          </a:p>
          <a:p>
            <a:pPr lvl="1"/>
            <a:r>
              <a:rPr lang="en-IN" dirty="0" smtClean="0"/>
              <a:t>Task1</a:t>
            </a:r>
          </a:p>
          <a:p>
            <a:pPr lvl="2"/>
            <a:r>
              <a:rPr lang="en-IN" b="1" u="sng" dirty="0"/>
              <a:t>(1728.2616350000017</a:t>
            </a:r>
            <a:r>
              <a:rPr lang="en-IN" b="1" u="sng" dirty="0" smtClean="0"/>
              <a:t>)</a:t>
            </a:r>
          </a:p>
          <a:p>
            <a:pPr lvl="1"/>
            <a:r>
              <a:rPr lang="en-IN" b="1" u="sng" dirty="0" smtClean="0"/>
              <a:t>Task2</a:t>
            </a:r>
          </a:p>
          <a:p>
            <a:pPr lvl="2"/>
            <a:r>
              <a:rPr lang="en-IN" b="1" u="sng" dirty="0"/>
              <a:t>(</a:t>
            </a:r>
            <a:r>
              <a:rPr lang="en-IN" b="1" dirty="0"/>
              <a:t>adult,1828.8573029045647)</a:t>
            </a:r>
            <a:endParaRPr lang="en-IN" sz="1400" dirty="0"/>
          </a:p>
          <a:p>
            <a:pPr lvl="2"/>
            <a:r>
              <a:rPr lang="en-IN" b="1" dirty="0"/>
              <a:t>(elderly,1822.1314705882355)</a:t>
            </a:r>
            <a:endParaRPr lang="en-IN" sz="1400" dirty="0"/>
          </a:p>
          <a:p>
            <a:pPr lvl="2"/>
            <a:r>
              <a:rPr lang="en-IN" b="1" dirty="0"/>
              <a:t>(infants,1632.2484130982368)</a:t>
            </a:r>
            <a:endParaRPr lang="en-IN" sz="1400" dirty="0"/>
          </a:p>
          <a:p>
            <a:pPr lvl="2"/>
            <a:r>
              <a:rPr lang="en-IN" b="1" dirty="0"/>
              <a:t>(Teenager,1758.8825362318848)</a:t>
            </a:r>
            <a:endParaRPr lang="en-IN" sz="1400" dirty="0"/>
          </a:p>
          <a:p>
            <a:pPr lvl="2"/>
            <a:r>
              <a:rPr lang="en-IN" b="1" dirty="0"/>
              <a:t>(middle-aged,1671.9536820083677)</a:t>
            </a:r>
            <a:endParaRPr lang="en-IN" sz="1400" dirty="0"/>
          </a:p>
          <a:p>
            <a:pPr lvl="2"/>
            <a:r>
              <a:rPr lang="en-IN" b="1" dirty="0"/>
              <a:t>(senior citizen,1662.542173913042</a:t>
            </a:r>
            <a:r>
              <a:rPr lang="en-IN" b="1" dirty="0" smtClean="0"/>
              <a:t>)</a:t>
            </a:r>
          </a:p>
          <a:p>
            <a:pPr lvl="1"/>
            <a:r>
              <a:rPr lang="en-IN" b="1" dirty="0" smtClean="0"/>
              <a:t>Task3</a:t>
            </a:r>
          </a:p>
          <a:p>
            <a:pPr lvl="2"/>
            <a:r>
              <a:rPr lang="en-IN" b="1" u="sng" dirty="0"/>
              <a:t>( Male,1792.9552289669857)</a:t>
            </a:r>
            <a:endParaRPr lang="en-IN" sz="1400" dirty="0"/>
          </a:p>
          <a:p>
            <a:pPr lvl="2"/>
            <a:r>
              <a:rPr lang="en-IN" b="1" u="sng" dirty="0"/>
              <a:t>( Female,1671.0068897266733)</a:t>
            </a:r>
            <a:endParaRPr lang="en-IN" dirty="0"/>
          </a:p>
        </p:txBody>
      </p:sp>
    </p:spTree>
    <p:extLst>
      <p:ext uri="{BB962C8B-B14F-4D97-AF65-F5344CB8AC3E}">
        <p14:creationId xmlns:p14="http://schemas.microsoft.com/office/powerpoint/2010/main" val="41539015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3 : Social Analysis</a:t>
            </a:r>
            <a:r>
              <a:rPr lang="en-IN" dirty="0"/>
              <a:t/>
            </a:r>
            <a:br>
              <a:rPr lang="en-IN" dirty="0"/>
            </a:br>
            <a:endParaRPr lang="en-IN" dirty="0"/>
          </a:p>
        </p:txBody>
      </p:sp>
      <p:sp>
        <p:nvSpPr>
          <p:cNvPr id="3" name="Content Placeholder 2"/>
          <p:cNvSpPr>
            <a:spLocks noGrp="1"/>
          </p:cNvSpPr>
          <p:nvPr>
            <p:ph idx="1"/>
          </p:nvPr>
        </p:nvSpPr>
        <p:spPr/>
        <p:txBody>
          <a:bodyPr/>
          <a:lstStyle/>
          <a:p>
            <a:r>
              <a:rPr lang="en-IN" b="1" dirty="0" smtClean="0"/>
              <a:t>Task </a:t>
            </a:r>
            <a:r>
              <a:rPr lang="en-IN" b="1" dirty="0"/>
              <a:t>1 : Calculate :</a:t>
            </a:r>
            <a:endParaRPr lang="en-IN" dirty="0"/>
          </a:p>
          <a:p>
            <a:pPr lvl="1"/>
            <a:r>
              <a:rPr lang="en-IN" b="1" dirty="0"/>
              <a:t>Pension Amount to be added after x years</a:t>
            </a:r>
            <a:endParaRPr lang="en-IN" dirty="0"/>
          </a:p>
          <a:p>
            <a:pPr lvl="1"/>
            <a:r>
              <a:rPr lang="en-IN" b="1" dirty="0"/>
              <a:t>No. of Orphans for each category based on Parents Present</a:t>
            </a:r>
            <a:endParaRPr lang="en-IN" dirty="0"/>
          </a:p>
          <a:p>
            <a:pPr lvl="1"/>
            <a:r>
              <a:rPr lang="en-IN" b="1" dirty="0"/>
              <a:t>No. of Employable Female Citizens who are Widows or Divorced</a:t>
            </a:r>
            <a:endParaRPr lang="en-IN" dirty="0"/>
          </a:p>
          <a:p>
            <a:r>
              <a:rPr lang="en-IN" b="1" dirty="0"/>
              <a:t>Supporting Tables Required : </a:t>
            </a:r>
            <a:endParaRPr lang="en-IN" dirty="0"/>
          </a:p>
          <a:p>
            <a:pPr lvl="1"/>
            <a:r>
              <a:rPr lang="en-IN" b="1" dirty="0" err="1"/>
              <a:t>Pension_Mapping</a:t>
            </a:r>
            <a:r>
              <a:rPr lang="en-IN" b="1" dirty="0"/>
              <a:t> Table: </a:t>
            </a:r>
          </a:p>
          <a:p>
            <a:pPr lvl="1"/>
            <a:r>
              <a:rPr lang="en-IN" b="1" dirty="0" err="1" smtClean="0"/>
              <a:t>Orphan_Mapping</a:t>
            </a:r>
            <a:r>
              <a:rPr lang="en-IN" b="1" dirty="0" smtClean="0"/>
              <a:t> </a:t>
            </a:r>
            <a:r>
              <a:rPr lang="en-IN" b="1" dirty="0"/>
              <a:t>Table: </a:t>
            </a:r>
            <a:endParaRPr lang="en-IN" dirty="0"/>
          </a:p>
          <a:p>
            <a:pPr lvl="1"/>
            <a:endParaRPr lang="en-IN" dirty="0"/>
          </a:p>
          <a:p>
            <a:endParaRPr lang="en-IN" dirty="0"/>
          </a:p>
        </p:txBody>
      </p:sp>
      <p:graphicFrame>
        <p:nvGraphicFramePr>
          <p:cNvPr id="4" name="Table 3"/>
          <p:cNvGraphicFramePr>
            <a:graphicFrameLocks noGrp="1"/>
          </p:cNvGraphicFramePr>
          <p:nvPr>
            <p:extLst>
              <p:ext uri="{D42A27DB-BD31-4B8C-83A1-F6EECF244321}">
                <p14:modId xmlns:p14="http://schemas.microsoft.com/office/powerpoint/2010/main" val="1100599934"/>
              </p:ext>
            </p:extLst>
          </p:nvPr>
        </p:nvGraphicFramePr>
        <p:xfrm>
          <a:off x="1646375" y="4906032"/>
          <a:ext cx="6193610" cy="1220944"/>
        </p:xfrm>
        <a:graphic>
          <a:graphicData uri="http://schemas.openxmlformats.org/drawingml/2006/table">
            <a:tbl>
              <a:tblPr firstRow="1" firstCol="1" bandRow="1">
                <a:tableStyleId>{5C22544A-7EE6-4342-B048-85BDC9FD1C3A}</a:tableStyleId>
              </a:tblPr>
              <a:tblGrid>
                <a:gridCol w="2218693"/>
                <a:gridCol w="1181381"/>
                <a:gridCol w="2793536"/>
              </a:tblGrid>
              <a:tr h="252658">
                <a:tc>
                  <a:txBody>
                    <a:bodyPr/>
                    <a:lstStyle/>
                    <a:p>
                      <a:pPr>
                        <a:lnSpc>
                          <a:spcPct val="115000"/>
                        </a:lnSpc>
                        <a:spcAft>
                          <a:spcPts val="0"/>
                        </a:spcAft>
                      </a:pPr>
                      <a:r>
                        <a:rPr lang="en-IN" sz="1200" dirty="0">
                          <a:effectLst/>
                        </a:rPr>
                        <a:t>Column Name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Column 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Remarks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126329">
                <a:tc>
                  <a:txBody>
                    <a:bodyPr/>
                    <a:lstStyle/>
                    <a:p>
                      <a:pPr>
                        <a:lnSpc>
                          <a:spcPct val="115000"/>
                        </a:lnSpc>
                        <a:spcAft>
                          <a:spcPts val="0"/>
                        </a:spcAft>
                      </a:pPr>
                      <a:r>
                        <a:rPr lang="en-IN" sz="1200">
                          <a:effectLst/>
                        </a:rPr>
                        <a:t>Pid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658">
                <a:tc>
                  <a:txBody>
                    <a:bodyPr/>
                    <a:lstStyle/>
                    <a:p>
                      <a:pPr>
                        <a:lnSpc>
                          <a:spcPct val="115000"/>
                        </a:lnSpc>
                        <a:spcAft>
                          <a:spcPts val="0"/>
                        </a:spcAft>
                      </a:pPr>
                      <a:r>
                        <a:rPr lang="en-IN" sz="1200">
                          <a:effectLst/>
                        </a:rPr>
                        <a:t>min_income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a:effectLst/>
                        </a:rPr>
                        <a:t>Stores min salary of a salary slab</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658">
                <a:tc>
                  <a:txBody>
                    <a:bodyPr/>
                    <a:lstStyle/>
                    <a:p>
                      <a:pPr>
                        <a:lnSpc>
                          <a:spcPct val="115000"/>
                        </a:lnSpc>
                        <a:spcAft>
                          <a:spcPts val="0"/>
                        </a:spcAft>
                      </a:pPr>
                      <a:r>
                        <a:rPr lang="en-IN" sz="1200">
                          <a:effectLst/>
                        </a:rPr>
                        <a:t>max_income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Stores max salary of a salary slab</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658">
                <a:tc>
                  <a:txBody>
                    <a:bodyPr/>
                    <a:lstStyle/>
                    <a:p>
                      <a:pPr>
                        <a:lnSpc>
                          <a:spcPct val="115000"/>
                        </a:lnSpc>
                        <a:spcAft>
                          <a:spcPts val="0"/>
                        </a:spcAft>
                      </a:pPr>
                      <a:r>
                        <a:rPr lang="en-IN" sz="1200">
                          <a:effectLst/>
                        </a:rPr>
                        <a:t>pension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err="1">
                          <a:effectLst/>
                        </a:rPr>
                        <a:t>int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a:effectLst/>
                        </a:rPr>
                        <a:t>Pension amount paid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17067033"/>
              </p:ext>
            </p:extLst>
          </p:nvPr>
        </p:nvGraphicFramePr>
        <p:xfrm>
          <a:off x="7903599" y="4129454"/>
          <a:ext cx="2941980" cy="2103120"/>
        </p:xfrm>
        <a:graphic>
          <a:graphicData uri="http://schemas.openxmlformats.org/drawingml/2006/table">
            <a:tbl>
              <a:tblPr firstRow="1" firstCol="1" bandRow="1">
                <a:tableStyleId>{5C22544A-7EE6-4342-B048-85BDC9FD1C3A}</a:tableStyleId>
              </a:tblPr>
              <a:tblGrid>
                <a:gridCol w="1091855"/>
                <a:gridCol w="581377"/>
                <a:gridCol w="1268748"/>
              </a:tblGrid>
              <a:tr h="0">
                <a:tc>
                  <a:txBody>
                    <a:bodyPr/>
                    <a:lstStyle/>
                    <a:p>
                      <a:pPr>
                        <a:lnSpc>
                          <a:spcPct val="115000"/>
                        </a:lnSpc>
                        <a:spcAft>
                          <a:spcPts val="0"/>
                        </a:spcAft>
                      </a:pPr>
                      <a:r>
                        <a:rPr lang="en-IN" sz="1200">
                          <a:effectLst/>
                        </a:rPr>
                        <a:t>Column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Column 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Remarks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nSpc>
                          <a:spcPct val="115000"/>
                        </a:lnSpc>
                        <a:spcAft>
                          <a:spcPts val="0"/>
                        </a:spcAft>
                      </a:pPr>
                      <a:r>
                        <a:rPr lang="en-IN" sz="1200">
                          <a:effectLst/>
                        </a:rPr>
                        <a:t>oid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Primary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nSpc>
                          <a:spcPct val="115000"/>
                        </a:lnSpc>
                        <a:spcAft>
                          <a:spcPts val="0"/>
                        </a:spcAft>
                      </a:pPr>
                      <a:r>
                        <a:rPr lang="en-IN" sz="1200">
                          <a:effectLst/>
                        </a:rPr>
                        <a:t>parent_present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varchar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Status of Parents present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nSpc>
                          <a:spcPct val="115000"/>
                        </a:lnSpc>
                        <a:spcAft>
                          <a:spcPts val="0"/>
                        </a:spcAft>
                      </a:pPr>
                      <a:r>
                        <a:rPr lang="en-IN" sz="1200">
                          <a:effectLst/>
                        </a:rPr>
                        <a:t>subsidy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a:effectLst/>
                        </a:rPr>
                        <a:t>int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0"/>
                        </a:spcAft>
                      </a:pPr>
                      <a:r>
                        <a:rPr lang="en-IN" sz="1200" dirty="0">
                          <a:effectLst/>
                        </a:rPr>
                        <a:t>Subsidy amount paid to orphan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5745464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3 : Social Analysis</a:t>
            </a:r>
            <a:endParaRPr lang="en-IN" dirty="0"/>
          </a:p>
        </p:txBody>
      </p:sp>
      <p:sp>
        <p:nvSpPr>
          <p:cNvPr id="3" name="Content Placeholder 2"/>
          <p:cNvSpPr>
            <a:spLocks noGrp="1"/>
          </p:cNvSpPr>
          <p:nvPr>
            <p:ph idx="1"/>
          </p:nvPr>
        </p:nvSpPr>
        <p:spPr/>
        <p:txBody>
          <a:bodyPr>
            <a:normAutofit lnSpcReduction="10000"/>
          </a:bodyPr>
          <a:lstStyle/>
          <a:p>
            <a:r>
              <a:rPr lang="en-IN" dirty="0" smtClean="0"/>
              <a:t>Final Output</a:t>
            </a:r>
          </a:p>
          <a:p>
            <a:pPr lvl="1"/>
            <a:r>
              <a:rPr lang="en-IN" dirty="0" smtClean="0"/>
              <a:t>Task1</a:t>
            </a:r>
          </a:p>
          <a:p>
            <a:pPr lvl="2"/>
            <a:r>
              <a:rPr lang="en-IN" dirty="0" smtClean="0"/>
              <a:t>Total Pension Amount</a:t>
            </a:r>
          </a:p>
          <a:p>
            <a:pPr lvl="1"/>
            <a:r>
              <a:rPr lang="en-IN" dirty="0" smtClean="0"/>
              <a:t>Task2</a:t>
            </a:r>
          </a:p>
          <a:p>
            <a:pPr lvl="2"/>
            <a:r>
              <a:rPr lang="en-IN" b="1" dirty="0"/>
              <a:t>( Not in universe,1472)</a:t>
            </a:r>
            <a:endParaRPr lang="en-IN" sz="1400" dirty="0"/>
          </a:p>
          <a:p>
            <a:pPr lvl="2"/>
            <a:r>
              <a:rPr lang="en-IN" b="1" dirty="0"/>
              <a:t>( Father only present,17)</a:t>
            </a:r>
            <a:endParaRPr lang="en-IN" sz="1400" dirty="0"/>
          </a:p>
          <a:p>
            <a:pPr lvl="2"/>
            <a:r>
              <a:rPr lang="en-IN" b="1" dirty="0"/>
              <a:t>( Mother only present,133)</a:t>
            </a:r>
            <a:endParaRPr lang="en-IN" sz="1400" dirty="0"/>
          </a:p>
          <a:p>
            <a:pPr lvl="2"/>
            <a:r>
              <a:rPr lang="en-IN" b="1" dirty="0"/>
              <a:t>( Neither parent present,18</a:t>
            </a:r>
            <a:r>
              <a:rPr lang="en-IN" b="1" dirty="0" smtClean="0"/>
              <a:t>)</a:t>
            </a:r>
          </a:p>
          <a:p>
            <a:pPr lvl="1"/>
            <a:r>
              <a:rPr lang="en-IN" b="1" dirty="0" smtClean="0"/>
              <a:t>Task2</a:t>
            </a:r>
          </a:p>
          <a:p>
            <a:pPr lvl="2"/>
            <a:r>
              <a:rPr lang="en-IN" b="1" dirty="0"/>
              <a:t>( Widowed,75)</a:t>
            </a:r>
            <a:endParaRPr lang="en-IN" sz="1400" dirty="0"/>
          </a:p>
          <a:p>
            <a:pPr lvl="2"/>
            <a:r>
              <a:rPr lang="en-IN" b="1" dirty="0"/>
              <a:t>( Divorced,70)</a:t>
            </a:r>
            <a:endParaRPr lang="en-IN" sz="1400" dirty="0"/>
          </a:p>
          <a:p>
            <a:pPr lvl="1"/>
            <a:endParaRPr lang="en-IN" dirty="0"/>
          </a:p>
        </p:txBody>
      </p:sp>
    </p:spTree>
    <p:extLst>
      <p:ext uri="{BB962C8B-B14F-4D97-AF65-F5344CB8AC3E}">
        <p14:creationId xmlns:p14="http://schemas.microsoft.com/office/powerpoint/2010/main" val="37143587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4 : Planning Analysis</a:t>
            </a:r>
            <a:r>
              <a:rPr lang="en-IN" dirty="0"/>
              <a:t/>
            </a:r>
            <a:br>
              <a:rPr lang="en-IN" dirty="0"/>
            </a:br>
            <a:endParaRPr lang="en-IN" dirty="0"/>
          </a:p>
        </p:txBody>
      </p:sp>
      <p:sp>
        <p:nvSpPr>
          <p:cNvPr id="3" name="Content Placeholder 2"/>
          <p:cNvSpPr>
            <a:spLocks noGrp="1"/>
          </p:cNvSpPr>
          <p:nvPr>
            <p:ph idx="1"/>
          </p:nvPr>
        </p:nvSpPr>
        <p:spPr/>
        <p:txBody>
          <a:bodyPr/>
          <a:lstStyle/>
          <a:p>
            <a:r>
              <a:rPr lang="en-IN" b="1" dirty="0" smtClean="0"/>
              <a:t>Task </a:t>
            </a:r>
            <a:r>
              <a:rPr lang="en-IN" b="1" dirty="0"/>
              <a:t>1 : Calculate :</a:t>
            </a:r>
            <a:endParaRPr lang="en-IN" dirty="0"/>
          </a:p>
          <a:p>
            <a:pPr lvl="1"/>
            <a:r>
              <a:rPr lang="en-IN" b="1" dirty="0"/>
              <a:t>No. of Voters to get added in next X years</a:t>
            </a:r>
            <a:endParaRPr lang="en-IN" dirty="0"/>
          </a:p>
          <a:p>
            <a:pPr lvl="1"/>
            <a:r>
              <a:rPr lang="en-IN" b="1" dirty="0"/>
              <a:t>No. of Senior Citizen to get added in next X years</a:t>
            </a:r>
            <a:endParaRPr lang="en-IN" dirty="0"/>
          </a:p>
          <a:p>
            <a:pPr lvl="1"/>
            <a:r>
              <a:rPr lang="en-IN" b="1" dirty="0"/>
              <a:t>Sex Ratio</a:t>
            </a:r>
            <a:endParaRPr lang="en-IN" dirty="0"/>
          </a:p>
          <a:p>
            <a:pPr lvl="1"/>
            <a:r>
              <a:rPr lang="en-IN" b="1" dirty="0"/>
              <a:t>Citizen vs. Immigrants Ratio for all Employed</a:t>
            </a:r>
            <a:endParaRPr lang="en-IN" dirty="0"/>
          </a:p>
          <a:p>
            <a:endParaRPr lang="en-IN" dirty="0"/>
          </a:p>
        </p:txBody>
      </p:sp>
    </p:spTree>
    <p:extLst>
      <p:ext uri="{BB962C8B-B14F-4D97-AF65-F5344CB8AC3E}">
        <p14:creationId xmlns:p14="http://schemas.microsoft.com/office/powerpoint/2010/main" val="6110940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819491"/>
          </a:xfrm>
        </p:spPr>
        <p:txBody>
          <a:bodyPr/>
          <a:lstStyle/>
          <a:p>
            <a:r>
              <a:rPr lang="en-IN" dirty="0" smtClean="0"/>
              <a:t>Content</a:t>
            </a:r>
            <a:endParaRPr lang="en-IN" dirty="0"/>
          </a:p>
        </p:txBody>
      </p:sp>
      <p:sp>
        <p:nvSpPr>
          <p:cNvPr id="3" name="Content Placeholder 2"/>
          <p:cNvSpPr>
            <a:spLocks noGrp="1"/>
          </p:cNvSpPr>
          <p:nvPr>
            <p:ph idx="1"/>
          </p:nvPr>
        </p:nvSpPr>
        <p:spPr>
          <a:xfrm>
            <a:off x="1103312" y="1677726"/>
            <a:ext cx="8946541" cy="4570674"/>
          </a:xfrm>
        </p:spPr>
        <p:txBody>
          <a:bodyPr>
            <a:normAutofit fontScale="70000" lnSpcReduction="20000"/>
          </a:bodyPr>
          <a:lstStyle/>
          <a:p>
            <a:r>
              <a:rPr lang="en-IN" dirty="0" smtClean="0"/>
              <a:t>The Context : Big Data</a:t>
            </a:r>
          </a:p>
          <a:p>
            <a:r>
              <a:rPr lang="en-IN" dirty="0" smtClean="0"/>
              <a:t>What is Big </a:t>
            </a:r>
            <a:r>
              <a:rPr lang="en-IN" dirty="0" smtClean="0"/>
              <a:t>Data</a:t>
            </a:r>
          </a:p>
          <a:p>
            <a:r>
              <a:rPr lang="en-IN" dirty="0" smtClean="0"/>
              <a:t>Big Data Use Cases</a:t>
            </a:r>
            <a:endParaRPr lang="en-IN" dirty="0" smtClean="0"/>
          </a:p>
          <a:p>
            <a:r>
              <a:rPr lang="en-IN" dirty="0" smtClean="0"/>
              <a:t>Characteristics Of Big </a:t>
            </a:r>
            <a:r>
              <a:rPr lang="en-IN" dirty="0" smtClean="0"/>
              <a:t>Data</a:t>
            </a:r>
          </a:p>
          <a:p>
            <a:r>
              <a:rPr lang="en-IN" dirty="0" smtClean="0"/>
              <a:t>Hadoop Eco-System</a:t>
            </a:r>
          </a:p>
          <a:p>
            <a:r>
              <a:rPr lang="en-IN" dirty="0" smtClean="0"/>
              <a:t>Importance of Big Data Solutions</a:t>
            </a:r>
          </a:p>
          <a:p>
            <a:r>
              <a:rPr lang="en-IN" dirty="0" smtClean="0"/>
              <a:t>Project Outline</a:t>
            </a:r>
          </a:p>
          <a:p>
            <a:r>
              <a:rPr lang="en-IN" dirty="0" smtClean="0"/>
              <a:t>Architectural Diagram</a:t>
            </a:r>
          </a:p>
          <a:p>
            <a:r>
              <a:rPr lang="en-IN" dirty="0" smtClean="0"/>
              <a:t>Hardware and Software Requirements</a:t>
            </a:r>
          </a:p>
          <a:p>
            <a:r>
              <a:rPr lang="en-IN" dirty="0" smtClean="0"/>
              <a:t>Job1</a:t>
            </a:r>
          </a:p>
          <a:p>
            <a:r>
              <a:rPr lang="en-IN" dirty="0" smtClean="0"/>
              <a:t>Job2</a:t>
            </a:r>
          </a:p>
          <a:p>
            <a:r>
              <a:rPr lang="en-IN" dirty="0" smtClean="0"/>
              <a:t>Job3</a:t>
            </a:r>
          </a:p>
          <a:p>
            <a:r>
              <a:rPr lang="en-IN" dirty="0" smtClean="0"/>
              <a:t>Job4</a:t>
            </a:r>
          </a:p>
          <a:p>
            <a:r>
              <a:rPr lang="en-IN" dirty="0" smtClean="0"/>
              <a:t>Questions</a:t>
            </a:r>
          </a:p>
          <a:p>
            <a:r>
              <a:rPr lang="en-IN" dirty="0" smtClean="0"/>
              <a:t>Thankyou</a:t>
            </a:r>
          </a:p>
          <a:p>
            <a:endParaRPr lang="en-IN" dirty="0" smtClean="0"/>
          </a:p>
          <a:p>
            <a:endParaRPr lang="en-IN" dirty="0" smtClean="0"/>
          </a:p>
        </p:txBody>
      </p:sp>
    </p:spTree>
    <p:extLst>
      <p:ext uri="{BB962C8B-B14F-4D97-AF65-F5344CB8AC3E}">
        <p14:creationId xmlns:p14="http://schemas.microsoft.com/office/powerpoint/2010/main" val="39465836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b="1" u="sng" dirty="0"/>
              <a:t>Job 4 : Planning Analysis</a:t>
            </a:r>
            <a:endParaRPr lang="en-IN" dirty="0"/>
          </a:p>
        </p:txBody>
      </p:sp>
      <p:sp>
        <p:nvSpPr>
          <p:cNvPr id="3" name="Content Placeholder 2"/>
          <p:cNvSpPr>
            <a:spLocks noGrp="1"/>
          </p:cNvSpPr>
          <p:nvPr>
            <p:ph idx="1"/>
          </p:nvPr>
        </p:nvSpPr>
        <p:spPr/>
        <p:txBody>
          <a:bodyPr>
            <a:normAutofit lnSpcReduction="10000"/>
          </a:bodyPr>
          <a:lstStyle/>
          <a:p>
            <a:r>
              <a:rPr lang="en-IN" dirty="0" smtClean="0"/>
              <a:t>Final Output</a:t>
            </a:r>
          </a:p>
          <a:p>
            <a:pPr lvl="1"/>
            <a:r>
              <a:rPr lang="en-IN" dirty="0" smtClean="0"/>
              <a:t>Task1</a:t>
            </a:r>
          </a:p>
          <a:p>
            <a:pPr lvl="2"/>
            <a:r>
              <a:rPr lang="en-IN" dirty="0" smtClean="0"/>
              <a:t>1548</a:t>
            </a:r>
          </a:p>
          <a:p>
            <a:pPr lvl="1"/>
            <a:r>
              <a:rPr lang="en-IN" dirty="0" smtClean="0"/>
              <a:t>Task2</a:t>
            </a:r>
          </a:p>
          <a:p>
            <a:pPr lvl="2"/>
            <a:r>
              <a:rPr lang="en-IN" dirty="0" smtClean="0"/>
              <a:t>606</a:t>
            </a:r>
          </a:p>
          <a:p>
            <a:pPr lvl="2"/>
            <a:endParaRPr lang="en-IN" dirty="0" smtClean="0"/>
          </a:p>
          <a:p>
            <a:pPr lvl="1"/>
            <a:r>
              <a:rPr lang="en-IN" dirty="0" smtClean="0"/>
              <a:t>Task3</a:t>
            </a:r>
          </a:p>
          <a:p>
            <a:pPr lvl="2"/>
            <a:r>
              <a:rPr lang="en-IN" b="1" dirty="0"/>
              <a:t>( Male,939)</a:t>
            </a:r>
            <a:endParaRPr lang="en-IN" sz="1400" dirty="0"/>
          </a:p>
          <a:p>
            <a:pPr lvl="2"/>
            <a:r>
              <a:rPr lang="en-IN" b="1" dirty="0"/>
              <a:t>( Female,1061)</a:t>
            </a:r>
            <a:endParaRPr lang="en-IN" dirty="0" smtClean="0"/>
          </a:p>
          <a:p>
            <a:pPr lvl="1"/>
            <a:r>
              <a:rPr lang="en-IN" dirty="0" smtClean="0"/>
              <a:t>Task4</a:t>
            </a:r>
          </a:p>
          <a:p>
            <a:pPr lvl="2"/>
            <a:r>
              <a:rPr lang="en-IN" b="1" dirty="0"/>
              <a:t>(135,1865)</a:t>
            </a:r>
            <a:endParaRPr lang="en-IN" dirty="0"/>
          </a:p>
        </p:txBody>
      </p:sp>
    </p:spTree>
    <p:extLst>
      <p:ext uri="{BB962C8B-B14F-4D97-AF65-F5344CB8AC3E}">
        <p14:creationId xmlns:p14="http://schemas.microsoft.com/office/powerpoint/2010/main" val="266298013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5249" y="1781092"/>
            <a:ext cx="5621572" cy="3411109"/>
          </a:xfrm>
          <a:prstGeom prst="rect">
            <a:avLst/>
          </a:prstGeom>
        </p:spPr>
      </p:pic>
    </p:spTree>
    <p:extLst>
      <p:ext uri="{BB962C8B-B14F-4D97-AF65-F5344CB8AC3E}">
        <p14:creationId xmlns:p14="http://schemas.microsoft.com/office/powerpoint/2010/main" val="30394810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sz="4000" dirty="0" smtClean="0"/>
              <a:t>Conclusion and Acknowledgment </a:t>
            </a:r>
            <a:endParaRPr lang="en-IN" sz="4000" dirty="0"/>
          </a:p>
        </p:txBody>
      </p:sp>
      <p:sp>
        <p:nvSpPr>
          <p:cNvPr id="3" name="Content Placeholder 2"/>
          <p:cNvSpPr>
            <a:spLocks noGrp="1"/>
          </p:cNvSpPr>
          <p:nvPr>
            <p:ph idx="1"/>
          </p:nvPr>
        </p:nvSpPr>
        <p:spPr/>
        <p:txBody>
          <a:bodyPr>
            <a:normAutofit/>
          </a:bodyPr>
          <a:lstStyle/>
          <a:p>
            <a:r>
              <a:rPr lang="en-IN" dirty="0" smtClean="0"/>
              <a:t>At the last I would like to say that this presentation focuses on complete learning of Hadoop Eco-System tools and their implementation  in the form of project work. Various components of Hadoop-Ecosystem is used here to achieve various objectives like MapReduce, PIG, HIVE, MySQL, etc.. </a:t>
            </a:r>
          </a:p>
          <a:p>
            <a:endParaRPr lang="en-IN" dirty="0"/>
          </a:p>
          <a:p>
            <a:r>
              <a:rPr lang="en-IN" dirty="0"/>
              <a:t>I would like to thank Mr. Abhishek and Mr. Amit for providing complete learning on Big-Data and Hadoop Eco-System products and his guidance towards completing the projects.</a:t>
            </a:r>
          </a:p>
          <a:p>
            <a:r>
              <a:rPr lang="en-IN" dirty="0"/>
              <a:t> I want to also thank Mrs. Bharati B, Mrs. Deepti and Mr. Narender Singh for arranging this type high-end technological training and providing all support to make it successful.</a:t>
            </a:r>
          </a:p>
        </p:txBody>
      </p:sp>
    </p:spTree>
    <p:extLst>
      <p:ext uri="{BB962C8B-B14F-4D97-AF65-F5344CB8AC3E}">
        <p14:creationId xmlns:p14="http://schemas.microsoft.com/office/powerpoint/2010/main" val="41133521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2012" y="2628900"/>
            <a:ext cx="2847975" cy="1600200"/>
          </a:xfrm>
          <a:prstGeom prst="rect">
            <a:avLst/>
          </a:prstGeom>
        </p:spPr>
      </p:pic>
    </p:spTree>
    <p:extLst>
      <p:ext uri="{BB962C8B-B14F-4D97-AF65-F5344CB8AC3E}">
        <p14:creationId xmlns:p14="http://schemas.microsoft.com/office/powerpoint/2010/main" val="8901135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The Context : Big Data</a:t>
            </a:r>
            <a:endParaRPr lang="en-IN" dirty="0"/>
          </a:p>
        </p:txBody>
      </p:sp>
      <p:sp>
        <p:nvSpPr>
          <p:cNvPr id="3" name="Content Placeholder 2"/>
          <p:cNvSpPr>
            <a:spLocks noGrp="1"/>
          </p:cNvSpPr>
          <p:nvPr>
            <p:ph idx="1"/>
          </p:nvPr>
        </p:nvSpPr>
        <p:spPr/>
        <p:txBody>
          <a:bodyPr>
            <a:normAutofit fontScale="70000" lnSpcReduction="20000"/>
          </a:bodyPr>
          <a:lstStyle/>
          <a:p>
            <a:r>
              <a:rPr lang="en-US" altLang="en-US" dirty="0"/>
              <a:t>Man on the moon with 32KB (1969); my laptop had 2GB RAM (2009)</a:t>
            </a:r>
          </a:p>
          <a:p>
            <a:r>
              <a:rPr lang="en-US" altLang="en-US" dirty="0"/>
              <a:t>Google collects 270PB data in a month (2007), 20000PB a day (2008)</a:t>
            </a:r>
          </a:p>
          <a:p>
            <a:r>
              <a:rPr lang="en-US" altLang="en-US" dirty="0" smtClean="0"/>
              <a:t>New York Stock exchange generates huge amount of data in a day</a:t>
            </a:r>
          </a:p>
          <a:p>
            <a:endParaRPr lang="en-US" altLang="en-US" dirty="0"/>
          </a:p>
          <a:p>
            <a:r>
              <a:rPr lang="en-US" altLang="en-US" dirty="0"/>
              <a:t>Data mining huge amounts of data collected in a wide range of domains from astronomy to healthcare has become essential for planning and performance.</a:t>
            </a:r>
          </a:p>
          <a:p>
            <a:r>
              <a:rPr lang="en-US" altLang="en-US" dirty="0"/>
              <a:t>We are in a knowledge economy.</a:t>
            </a:r>
          </a:p>
          <a:p>
            <a:pPr lvl="1"/>
            <a:r>
              <a:rPr lang="en-US" altLang="en-US" sz="2000" dirty="0"/>
              <a:t>Data is an important asset to any </a:t>
            </a:r>
            <a:r>
              <a:rPr lang="en-US" altLang="en-US" sz="2000" dirty="0" smtClean="0"/>
              <a:t>organization (Social, Retail, Transport, Technology)</a:t>
            </a:r>
            <a:endParaRPr lang="en-US" altLang="en-US" sz="2000" dirty="0"/>
          </a:p>
          <a:p>
            <a:pPr lvl="1"/>
            <a:r>
              <a:rPr lang="en-US" altLang="en-US" sz="2000" dirty="0"/>
              <a:t>Discovery of knowledge; Enabling discovery; annotation of data</a:t>
            </a:r>
          </a:p>
          <a:p>
            <a:r>
              <a:rPr lang="en-US" altLang="en-US" dirty="0" smtClean="0"/>
              <a:t>Business Success Heavily depends upon </a:t>
            </a:r>
          </a:p>
          <a:p>
            <a:pPr lvl="1"/>
            <a:r>
              <a:rPr lang="en-US" altLang="en-US" dirty="0" smtClean="0"/>
              <a:t>Ability to store and process huge amount of </a:t>
            </a:r>
            <a:r>
              <a:rPr lang="en-US" altLang="en-US" dirty="0" smtClean="0"/>
              <a:t>data</a:t>
            </a:r>
          </a:p>
          <a:p>
            <a:pPr lvl="1"/>
            <a:r>
              <a:rPr lang="en-US" altLang="en-US" dirty="0" smtClean="0"/>
              <a:t>We </a:t>
            </a:r>
            <a:r>
              <a:rPr lang="en-US" altLang="en-US" dirty="0"/>
              <a:t>are looking at newer </a:t>
            </a:r>
          </a:p>
          <a:p>
            <a:pPr lvl="2"/>
            <a:r>
              <a:rPr lang="en-US" altLang="en-US" dirty="0"/>
              <a:t>programming models, and</a:t>
            </a:r>
          </a:p>
          <a:p>
            <a:pPr lvl="2"/>
            <a:r>
              <a:rPr lang="en-US" altLang="en-US" dirty="0"/>
              <a:t>Supporting algorithms and data structures.</a:t>
            </a:r>
          </a:p>
          <a:p>
            <a:endParaRPr lang="en-US" altLang="en-US" dirty="0"/>
          </a:p>
          <a:p>
            <a:endParaRPr lang="en-IN" dirty="0"/>
          </a:p>
        </p:txBody>
      </p:sp>
    </p:spTree>
    <p:extLst>
      <p:ext uri="{BB962C8B-B14F-4D97-AF65-F5344CB8AC3E}">
        <p14:creationId xmlns:p14="http://schemas.microsoft.com/office/powerpoint/2010/main" val="31613805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rack.1.mshcdn.com/media/ZgkyMDEyLzA2LzIyLzA2XzU0XzE0XzYzM19maWxlCnAJdGh1bWIJMTIwMHg5NjAwPg/1c7d4fe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8497" y="397565"/>
            <a:ext cx="9104244" cy="6106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735780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Big Data Use-Case</a:t>
            </a:r>
            <a:endParaRPr lang="en-IN" dirty="0"/>
          </a:p>
        </p:txBody>
      </p:sp>
      <p:pic>
        <p:nvPicPr>
          <p:cNvPr id="4" name="Picture 3"/>
          <p:cNvPicPr/>
          <p:nvPr/>
        </p:nvPicPr>
        <p:blipFill rotWithShape="1">
          <a:blip r:embed="rId2"/>
          <a:srcRect l="19145" t="6381" r="19699" b="42565"/>
          <a:stretch/>
        </p:blipFill>
        <p:spPr bwMode="auto">
          <a:xfrm>
            <a:off x="895611" y="1752599"/>
            <a:ext cx="4821377" cy="2819400"/>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18480" t="7091" r="19698" b="42565"/>
          <a:stretch/>
        </p:blipFill>
        <p:spPr bwMode="auto">
          <a:xfrm>
            <a:off x="5820355" y="1752598"/>
            <a:ext cx="5136542" cy="2819401"/>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4"/>
          <a:srcRect l="18879" t="24109" r="19566" b="22238"/>
          <a:stretch/>
        </p:blipFill>
        <p:spPr bwMode="auto">
          <a:xfrm>
            <a:off x="895611" y="4639421"/>
            <a:ext cx="10061286" cy="172974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769555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867199"/>
          </a:xfrm>
        </p:spPr>
        <p:txBody>
          <a:bodyPr/>
          <a:lstStyle/>
          <a:p>
            <a:r>
              <a:rPr lang="en-IN" dirty="0" smtClean="0"/>
              <a:t>Characteristics Of Big Data</a:t>
            </a:r>
            <a:endParaRPr lang="en-IN" dirty="0"/>
          </a:p>
        </p:txBody>
      </p:sp>
      <p:pic>
        <p:nvPicPr>
          <p:cNvPr id="5" name="Picture 4" descr="http://www.ibmbigdatahub.com/sites/default/files/styles/infographic-xlarge/public/infographic_image/4-Vs-of-big-data.jpg?itok=FwjFpSW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822" y="1319917"/>
            <a:ext cx="8760011" cy="526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037126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Hadoop Eco-System</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312" y="1701128"/>
            <a:ext cx="8947522" cy="4605094"/>
          </a:xfrm>
          <a:prstGeom prst="rect">
            <a:avLst/>
          </a:prstGeom>
        </p:spPr>
      </p:pic>
    </p:spTree>
    <p:extLst>
      <p:ext uri="{BB962C8B-B14F-4D97-AF65-F5344CB8AC3E}">
        <p14:creationId xmlns:p14="http://schemas.microsoft.com/office/powerpoint/2010/main" val="34567701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Importance of Big Data Solutions</a:t>
            </a:r>
            <a:endParaRPr lang="en-IN" dirty="0"/>
          </a:p>
        </p:txBody>
      </p:sp>
      <p:pic>
        <p:nvPicPr>
          <p:cNvPr id="4" name="Picture 3"/>
          <p:cNvPicPr/>
          <p:nvPr/>
        </p:nvPicPr>
        <p:blipFill rotWithShape="1">
          <a:blip r:embed="rId2"/>
          <a:srcRect l="25792" t="35454" r="27410" b="22474"/>
          <a:stretch/>
        </p:blipFill>
        <p:spPr bwMode="auto">
          <a:xfrm>
            <a:off x="1367625" y="2210463"/>
            <a:ext cx="8340918" cy="3657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881599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452718"/>
            <a:ext cx="8947522" cy="1400530"/>
          </a:xfrm>
        </p:spPr>
        <p:txBody>
          <a:bodyPr/>
          <a:lstStyle/>
          <a:p>
            <a:r>
              <a:rPr lang="en-IN" dirty="0" smtClean="0"/>
              <a:t>Project Outline</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1002951536"/>
              </p:ext>
            </p:extLst>
          </p:nvPr>
        </p:nvGraphicFramePr>
        <p:xfrm>
          <a:off x="1103312" y="2345635"/>
          <a:ext cx="8947522" cy="3784820"/>
        </p:xfrm>
        <a:graphic>
          <a:graphicData uri="http://schemas.openxmlformats.org/drawingml/2006/table">
            <a:tbl>
              <a:tblPr firstRow="1" firstCol="1" bandRow="1">
                <a:tableStyleId>{5C22544A-7EE6-4342-B048-85BDC9FD1C3A}</a:tableStyleId>
              </a:tblPr>
              <a:tblGrid>
                <a:gridCol w="2414830"/>
                <a:gridCol w="6532692"/>
              </a:tblGrid>
              <a:tr h="439123">
                <a:tc>
                  <a:txBody>
                    <a:bodyPr/>
                    <a:lstStyle/>
                    <a:p>
                      <a:pPr algn="just">
                        <a:lnSpc>
                          <a:spcPct val="115000"/>
                        </a:lnSpc>
                        <a:spcAft>
                          <a:spcPts val="0"/>
                        </a:spcAft>
                      </a:pPr>
                      <a:r>
                        <a:rPr lang="en-IN" sz="1400" dirty="0">
                          <a:effectLst/>
                        </a:rPr>
                        <a:t>Title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400" u="sng" dirty="0" smtClean="0">
                          <a:effectLst/>
                        </a:rPr>
                        <a:t>Census Data Analysis Using </a:t>
                      </a:r>
                      <a:r>
                        <a:rPr lang="en-IN" sz="1400" u="sng" dirty="0" err="1" smtClean="0">
                          <a:effectLst/>
                        </a:rPr>
                        <a:t>BigData</a:t>
                      </a:r>
                      <a:r>
                        <a:rPr lang="en-IN" sz="1400" u="sng" baseline="0" dirty="0" smtClean="0">
                          <a:effectLst/>
                        </a:rPr>
                        <a:t> Hadoop</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417216">
                <a:tc>
                  <a:txBody>
                    <a:bodyPr/>
                    <a:lstStyle/>
                    <a:p>
                      <a:pPr algn="just">
                        <a:lnSpc>
                          <a:spcPct val="115000"/>
                        </a:lnSpc>
                        <a:spcAft>
                          <a:spcPts val="0"/>
                        </a:spcAft>
                      </a:pPr>
                      <a:r>
                        <a:rPr lang="en-IN" sz="1400">
                          <a:effectLst/>
                        </a:rPr>
                        <a:t>Inputs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200" dirty="0" smtClean="0">
                          <a:effectLst/>
                        </a:rPr>
                        <a:t>Raw Census Data in JSON format &amp; supporting Data Table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846382">
                <a:tc>
                  <a:txBody>
                    <a:bodyPr/>
                    <a:lstStyle/>
                    <a:p>
                      <a:pPr algn="just">
                        <a:lnSpc>
                          <a:spcPct val="115000"/>
                        </a:lnSpc>
                        <a:spcAft>
                          <a:spcPts val="0"/>
                        </a:spcAft>
                      </a:pPr>
                      <a:r>
                        <a:rPr lang="en-IN" sz="1400">
                          <a:effectLst/>
                        </a:rPr>
                        <a:t>Data Elements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200">
                          <a:effectLst/>
                        </a:rPr>
                        <a:t>Age, Education, Marital Status, Gender, TaxFiler Status, Income, Parents, Country of Birth, Citizenship, WeeksWorked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547658">
                <a:tc>
                  <a:txBody>
                    <a:bodyPr/>
                    <a:lstStyle/>
                    <a:p>
                      <a:pPr algn="just">
                        <a:lnSpc>
                          <a:spcPct val="115000"/>
                        </a:lnSpc>
                        <a:spcAft>
                          <a:spcPts val="0"/>
                        </a:spcAft>
                      </a:pPr>
                      <a:r>
                        <a:rPr lang="en-IN" sz="1400">
                          <a:effectLst/>
                        </a:rPr>
                        <a:t>Analysis Relevance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200" dirty="0" smtClean="0">
                          <a:effectLst/>
                        </a:rPr>
                        <a:t>Educational , </a:t>
                      </a:r>
                      <a:r>
                        <a:rPr lang="en-IN" sz="1200" dirty="0">
                          <a:effectLst/>
                        </a:rPr>
                        <a:t>Social, </a:t>
                      </a:r>
                      <a:r>
                        <a:rPr lang="en-IN" sz="1200" dirty="0" smtClean="0">
                          <a:effectLst/>
                        </a:rPr>
                        <a:t>Financial </a:t>
                      </a:r>
                      <a:r>
                        <a:rPr lang="en-IN" sz="1200" dirty="0">
                          <a:effectLst/>
                        </a:rPr>
                        <a:t>and Planning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978816">
                <a:tc>
                  <a:txBody>
                    <a:bodyPr/>
                    <a:lstStyle/>
                    <a:p>
                      <a:pPr algn="just">
                        <a:lnSpc>
                          <a:spcPct val="115000"/>
                        </a:lnSpc>
                        <a:spcAft>
                          <a:spcPts val="0"/>
                        </a:spcAft>
                      </a:pPr>
                      <a:r>
                        <a:rPr lang="en-IN" sz="1400" dirty="0">
                          <a:effectLst/>
                        </a:rPr>
                        <a:t>Purpose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200" dirty="0" smtClean="0">
                          <a:effectLst/>
                        </a:rPr>
                        <a:t>To help various organizations including government in reforming the life of citizens by launching various schemes related with Education, Social, Economical. It will also help the planning commission.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555625">
                <a:tc>
                  <a:txBody>
                    <a:bodyPr/>
                    <a:lstStyle/>
                    <a:p>
                      <a:pPr algn="just">
                        <a:lnSpc>
                          <a:spcPct val="115000"/>
                        </a:lnSpc>
                        <a:spcAft>
                          <a:spcPts val="0"/>
                        </a:spcAft>
                      </a:pPr>
                      <a:r>
                        <a:rPr lang="en-IN" sz="1400">
                          <a:effectLst/>
                        </a:rPr>
                        <a:t>Methodology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15000"/>
                        </a:lnSpc>
                        <a:spcAft>
                          <a:spcPts val="0"/>
                        </a:spcAft>
                      </a:pPr>
                      <a:r>
                        <a:rPr lang="en-IN" sz="1200" dirty="0" smtClean="0">
                          <a:effectLst/>
                        </a:rPr>
                        <a:t>SCRUM</a:t>
                      </a:r>
                      <a:r>
                        <a:rPr lang="en-IN" sz="1200" baseline="0" dirty="0" smtClean="0">
                          <a:effectLst/>
                        </a:rPr>
                        <a:t> and </a:t>
                      </a:r>
                      <a:r>
                        <a:rPr lang="en-IN" sz="1200" dirty="0" smtClean="0">
                          <a:effectLst/>
                        </a:rPr>
                        <a:t>Agile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Tree>
    <p:extLst>
      <p:ext uri="{BB962C8B-B14F-4D97-AF65-F5344CB8AC3E}">
        <p14:creationId xmlns:p14="http://schemas.microsoft.com/office/powerpoint/2010/main" val="8386930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1706</TotalTime>
  <Words>1041</Words>
  <Application>Microsoft Office PowerPoint</Application>
  <PresentationFormat>Widescreen</PresentationFormat>
  <Paragraphs>194</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Century Gothic</vt:lpstr>
      <vt:lpstr>Times New Roman</vt:lpstr>
      <vt:lpstr>Wingdings 3</vt:lpstr>
      <vt:lpstr>Ion</vt:lpstr>
      <vt:lpstr>Census Data Analysis using Big Data Technology</vt:lpstr>
      <vt:lpstr>Content</vt:lpstr>
      <vt:lpstr>The Context : Big Data</vt:lpstr>
      <vt:lpstr>PowerPoint Presentation</vt:lpstr>
      <vt:lpstr>Big Data Use-Case</vt:lpstr>
      <vt:lpstr>Characteristics Of Big Data</vt:lpstr>
      <vt:lpstr>Hadoop Eco-System</vt:lpstr>
      <vt:lpstr>Importance of Big Data Solutions</vt:lpstr>
      <vt:lpstr>Project Outline</vt:lpstr>
      <vt:lpstr>Project Outline Cont..</vt:lpstr>
      <vt:lpstr>Architectural Diagram</vt:lpstr>
      <vt:lpstr>Hardware &amp; software Requirement</vt:lpstr>
      <vt:lpstr>Job 1 : Educational Analysis </vt:lpstr>
      <vt:lpstr>Job 1 : Educational Analysis</vt:lpstr>
      <vt:lpstr>Job 2 : Financial Analysis </vt:lpstr>
      <vt:lpstr>Job 2 : Financial Analysis</vt:lpstr>
      <vt:lpstr>Job 3 : Social Analysis </vt:lpstr>
      <vt:lpstr>Job 3 : Social Analysis</vt:lpstr>
      <vt:lpstr>Job 4 : Planning Analysis </vt:lpstr>
      <vt:lpstr>Job 4 : Planning Analysis</vt:lpstr>
      <vt:lpstr>PowerPoint Presentation</vt:lpstr>
      <vt:lpstr>Conclusion and Acknowledgment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Census Data Analysis :: Big Data Technology</dc:title>
  <dc:creator>Annu Sharma</dc:creator>
  <cp:lastModifiedBy>Annu Sharma</cp:lastModifiedBy>
  <cp:revision>44</cp:revision>
  <dcterms:created xsi:type="dcterms:W3CDTF">2016-09-19T21:17:33Z</dcterms:created>
  <dcterms:modified xsi:type="dcterms:W3CDTF">2016-09-21T02:05:53Z</dcterms:modified>
</cp:coreProperties>
</file>

<file path=docProps/thumbnail.jpeg>
</file>